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268" r:id="rId4"/>
    <p:sldId id="277" r:id="rId5"/>
    <p:sldId id="292" r:id="rId6"/>
    <p:sldId id="295" r:id="rId7"/>
    <p:sldId id="279" r:id="rId8"/>
    <p:sldId id="296" r:id="rId9"/>
  </p:sldIdLst>
  <p:sldSz cx="9144000" cy="6858000" type="screen4x3"/>
  <p:notesSz cx="9296400" cy="7010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1" autoAdjust="0"/>
    <p:restoredTop sz="94626" autoAdjust="0"/>
  </p:normalViewPr>
  <p:slideViewPr>
    <p:cSldViewPr snapToGrid="0">
      <p:cViewPr>
        <p:scale>
          <a:sx n="90" d="100"/>
          <a:sy n="90" d="100"/>
        </p:scale>
        <p:origin x="-1320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021317116407473E-2"/>
          <c:y val="0.20771116356040006"/>
          <c:w val="0.84261376628010365"/>
          <c:h val="0.39214663569535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D1-4197-B0F0-76FFC6FFB94D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 MOHA by 5 y.o.(*)</c:v>
                </c:pt>
                <c:pt idx="1">
                  <c:v> to MOPS via village chief by 5.y.o (**) </c:v>
                </c:pt>
                <c:pt idx="2">
                  <c:v>Births at health facilities % in 2016  (***)</c:v>
                </c:pt>
                <c:pt idx="3">
                  <c:v>Target 2025 (in a given year)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75</c:v>
                </c:pt>
                <c:pt idx="2">
                  <c:v>47</c:v>
                </c:pt>
                <c:pt idx="3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D1-4197-B0F0-76FFC6FFB9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844800"/>
        <c:axId val="225116928"/>
      </c:barChart>
      <c:catAx>
        <c:axId val="22484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5116928"/>
        <c:crosses val="autoZero"/>
        <c:auto val="1"/>
        <c:lblAlgn val="ctr"/>
        <c:lblOffset val="100"/>
        <c:noMultiLvlLbl val="0"/>
      </c:catAx>
      <c:valAx>
        <c:axId val="2251169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2484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0.80812</cdr:y>
    </cdr:from>
    <cdr:to>
      <cdr:x>1</cdr:x>
      <cdr:y>0.94086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="" xmlns:a16="http://schemas.microsoft.com/office/drawing/2014/main" id="{7A9FA984-F270-459F-9B28-90D6C6180900}"/>
            </a:ext>
          </a:extLst>
        </cdr:cNvPr>
        <cdr:cNvSpPr txBox="1"/>
      </cdr:nvSpPr>
      <cdr:spPr>
        <a:xfrm xmlns:a="http://schemas.openxmlformats.org/drawingml/2006/main">
          <a:off x="0" y="3372912"/>
          <a:ext cx="8333022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500" dirty="0"/>
            <a:t>Data source: *  CRVS strategy – MOHA latest data  ** State of children 2016 by UNICEF,  </a:t>
          </a:r>
        </a:p>
        <a:p xmlns:a="http://schemas.openxmlformats.org/drawingml/2006/main">
          <a:r>
            <a:rPr kumimoji="1" lang="en-US" altLang="ja-JP" sz="1500" dirty="0"/>
            <a:t>*** DHIS Lao PDR 2016 data (National Health Statistics Report 2016 Draft)  </a:t>
          </a:r>
          <a:endParaRPr kumimoji="1" lang="ja-JP" altLang="en-US" sz="15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440" cy="351737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096A81F-AB34-4052-AE6D-9C8E110B4645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265809" y="6658665"/>
            <a:ext cx="4028440" cy="3517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DE85EDA-F1F0-43C6-92D3-40733567EBEF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770382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440" cy="351737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FB24D6C-F50B-4F11-9669-E70439D33C90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29641" y="3373756"/>
            <a:ext cx="7437120" cy="276034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265809" y="6658665"/>
            <a:ext cx="4028440" cy="3517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14B36F5-B679-48E3-9124-EE29C541BA69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12791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altLang="ja-JP" sz="1200" dirty="0"/>
              <a:t>Ministry of Home Affairs, 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Public Security,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Justice, 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Health, 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Foreign Affairs, 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Planning and Investment, Lao National Statistics Bureau, </a:t>
            </a:r>
          </a:p>
          <a:p>
            <a:pPr marL="457200" indent="-457200">
              <a:buAutoNum type="arabicPeriod"/>
            </a:pPr>
            <a:r>
              <a:rPr lang="en-GB" altLang="ja-JP" sz="1200" dirty="0"/>
              <a:t>Ministry of Education and Sports.</a:t>
            </a:r>
            <a:endParaRPr kumimoji="1" lang="en-US" altLang="ja-JP" sz="1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2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367814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sz="1200" dirty="0"/>
              <a:t>*</a:t>
            </a:r>
            <a:r>
              <a:rPr kumimoji="1" lang="en-GB" altLang="ja-JP" sz="1200" dirty="0" err="1"/>
              <a:t>LuangPrabang</a:t>
            </a:r>
            <a:r>
              <a:rPr kumimoji="1" lang="en-GB" altLang="ja-JP" sz="1200" dirty="0"/>
              <a:t> province has been conducing a household survey every year to record name, age, and sex of the household members.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3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740568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4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52571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Birth registration </a:t>
            </a:r>
            <a:r>
              <a:rPr kumimoji="1" lang="ja-JP" altLang="en-US" dirty="0"/>
              <a:t> </a:t>
            </a:r>
            <a:r>
              <a:rPr kumimoji="1" lang="en-US" altLang="ja-JP" dirty="0"/>
              <a:t>to MOHA</a:t>
            </a:r>
            <a:r>
              <a:rPr kumimoji="1" lang="ja-JP" altLang="en-US" dirty="0"/>
              <a:t>　－ </a:t>
            </a:r>
            <a:r>
              <a:rPr kumimoji="1" lang="en-US" altLang="ja-JP" dirty="0"/>
              <a:t>30% by 5 years old* </a:t>
            </a:r>
          </a:p>
          <a:p>
            <a:r>
              <a:rPr kumimoji="1" lang="en-US" altLang="ja-JP" dirty="0"/>
              <a:t>Birth registration to  </a:t>
            </a:r>
            <a:r>
              <a:rPr kumimoji="1" lang="en-US" altLang="ja-JP" dirty="0" err="1"/>
              <a:t>MoPS</a:t>
            </a:r>
            <a:r>
              <a:rPr kumimoji="1" lang="en-US" altLang="ja-JP" dirty="0"/>
              <a:t> (though village leaders) – 70% by 5 years old**   </a:t>
            </a:r>
          </a:p>
          <a:p>
            <a:r>
              <a:rPr kumimoji="1" lang="en-US" altLang="ja-JP" dirty="0"/>
              <a:t>Facility delivery % in Lao PDR   - about 50% of delivery*** 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en-US" altLang="ja-JP" dirty="0"/>
              <a:t>Death registration    -   no % data in many countries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5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63425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6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21009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B36F5-B679-48E3-9124-EE29C541BA69}" type="slidenum">
              <a:rPr kumimoji="1" lang="en-GB" smtClean="0"/>
              <a:pPr/>
              <a:t>7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66628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50827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8085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66706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234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21047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43003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8310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1746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7847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60021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99335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7F68C-BCBE-434B-8AA4-77AF3F6C783D}" type="datetimeFigureOut">
              <a:rPr kumimoji="1" lang="en-GB" smtClean="0"/>
              <a:pPr/>
              <a:t>14/11/2017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8BCF2-630E-4EBA-B182-EFD855C8FF76}" type="slidenum">
              <a:rPr kumimoji="1" lang="en-GB" smtClean="0"/>
              <a:pPr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83229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6733" y="2150533"/>
            <a:ext cx="7179733" cy="2997212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kumimoji="1" lang="en-GB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Birth &amp; Death Notification System </a:t>
            </a:r>
            <a:r>
              <a:rPr kumimoji="1"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How the Health Sector </a:t>
            </a:r>
            <a:r>
              <a:rPr kumimoji="1" lang="en-GB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Contribution on </a:t>
            </a:r>
            <a:r>
              <a:rPr kumimoji="1"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CRVS</a:t>
            </a:r>
            <a:br>
              <a:rPr kumimoji="1"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GB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kumimoji="1"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Lao PDR 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5532" y="5223936"/>
            <a:ext cx="6570135" cy="1174205"/>
          </a:xfrm>
        </p:spPr>
        <p:txBody>
          <a:bodyPr>
            <a:noAutofit/>
          </a:bodyPr>
          <a:lstStyle/>
          <a:p>
            <a:r>
              <a:rPr lang="en-GB" sz="2000" i="1" dirty="0" err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2000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 err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Founkham</a:t>
            </a:r>
            <a:r>
              <a:rPr lang="en-GB" sz="2000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 err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Rattanavong</a:t>
            </a:r>
            <a:r>
              <a:rPr lang="en-GB" sz="2000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Deputy Director General of Planning and Cooperation Department, MOH, Lao PDR, 13-17/17, Hanoi.</a:t>
            </a:r>
            <a:endParaRPr lang="en-GB" sz="2000" i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i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H:\MfH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7616"/>
            <a:ext cx="2000250" cy="18748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8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406B259-CF03-4F7E-B1C6-70ACB6AD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41" y="76200"/>
            <a:ext cx="8637046" cy="643343"/>
          </a:xfrm>
        </p:spPr>
        <p:txBody>
          <a:bodyPr>
            <a:noAutofit/>
          </a:bodyPr>
          <a:lstStyle/>
          <a:p>
            <a:r>
              <a:rPr kumimoji="1" lang="en-GB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MOH’s </a:t>
            </a:r>
            <a:r>
              <a:rPr kumimoji="1" lang="en-GB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 </a:t>
            </a:r>
            <a:r>
              <a:rPr kumimoji="1" lang="en-GB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kumimoji="1" lang="en-US" altLang="ja-JP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ased</a:t>
            </a: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</a:t>
            </a:r>
            <a:r>
              <a:rPr kumimoji="1" lang="en-GB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CRVS Strategy </a:t>
            </a:r>
            <a:endParaRPr kumimoji="1"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="" xmlns:a16="http://schemas.microsoft.com/office/drawing/2014/main" id="{50C00FFB-41E9-40B0-8914-AC514C5C9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95559"/>
              </p:ext>
            </p:extLst>
          </p:nvPr>
        </p:nvGraphicFramePr>
        <p:xfrm>
          <a:off x="333375" y="828675"/>
          <a:ext cx="8458200" cy="5786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>
                  <a:extLst>
                    <a:ext uri="{9D8B030D-6E8A-4147-A177-3AD203B41FA5}">
                      <a16:colId xmlns="" xmlns:a16="http://schemas.microsoft.com/office/drawing/2014/main" val="2063802546"/>
                    </a:ext>
                  </a:extLst>
                </a:gridCol>
              </a:tblGrid>
              <a:tr h="578601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other sectors, clearly define CRVS structure, roles, and responsibilities of each involved institution;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US" altLang="ja-JP" sz="17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1" lang="en-GB" altLang="ja-JP" sz="1700" dirty="0" err="1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mprove</a:t>
                      </a:r>
                      <a:r>
                        <a:rPr kumimoji="1" lang="en-GB" altLang="ja-JP" sz="17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coordination with involved institutions both vertically and horizontally from the central to local level;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Produce forms, guidelines and train heath staff on the utilization of new forms and procedures, as well as </a:t>
                      </a: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International Coding of Diseases (ICD)</a:t>
                      </a: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 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 service provision toward universal coverage, </a:t>
                      </a: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especially birth and death notification</a:t>
                      </a: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its involvement at onsite registration at the healthcare facility level or during outreach activities;  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for adequate staffing and capacity building and </a:t>
                      </a:r>
                      <a:r>
                        <a:rPr kumimoji="1" lang="en-GB" altLang="ja-JP" sz="17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implement; </a:t>
                      </a:r>
                      <a:endParaRPr kumimoji="1" lang="en-GB" altLang="ja-JP" sz="17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 District Health Information System (DHIS) with accurate, complete, and timely data on </a:t>
                      </a: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births and deaths including causes of deaths</a:t>
                      </a: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Produce annual report on vital statistics generated from </a:t>
                      </a:r>
                      <a:r>
                        <a:rPr kumimoji="1" lang="en-GB" altLang="ja-JP" sz="1700" b="1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DHIS</a:t>
                      </a: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comparison with data from other sources, disseminate it, and use it for policy making, planning, and monitoring and evaluation;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for needed infrastructure and equipment;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and budget for the implementation of all relevant assignments within the Strategy;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Cooperate with development partners;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the program management secretariat at Ministry of Home </a:t>
                      </a:r>
                      <a:r>
                        <a:rPr kumimoji="1" lang="en-GB" altLang="ja-JP" sz="17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Affairs (MOHA</a:t>
                      </a:r>
                      <a:r>
                        <a:rPr kumimoji="1" lang="en-GB" altLang="ja-JP" sz="17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the implementation progresses of the assigned activities.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3116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1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451" y="590804"/>
            <a:ext cx="9139149" cy="6267196"/>
          </a:xfrm>
        </p:spPr>
        <p:txBody>
          <a:bodyPr>
            <a:noAutofit/>
          </a:bodyPr>
          <a:lstStyle/>
          <a:p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b="1" u="sng" dirty="0"/>
          </a:p>
          <a:p>
            <a:pPr marL="0" indent="0">
              <a:buNone/>
            </a:pPr>
            <a:endParaRPr kumimoji="1" lang="en-GB" sz="1500" dirty="0"/>
          </a:p>
          <a:p>
            <a:pPr>
              <a:buFontTx/>
              <a:buChar char="-"/>
            </a:pPr>
            <a:endParaRPr kumimoji="1" lang="en-GB" sz="15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52508" y="-390"/>
            <a:ext cx="8675370" cy="618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kumimoji="1"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oles of the </a:t>
            </a:r>
            <a:r>
              <a:rPr kumimoji="1"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Sector in </a:t>
            </a:r>
            <a:r>
              <a:rPr kumimoji="1"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CRVS</a:t>
            </a:r>
            <a:endParaRPr kumimoji="1" lang="en-GB" sz="36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="" xmlns:a16="http://schemas.microsoft.com/office/drawing/2014/main" id="{6BE9A0A3-16E1-4139-9652-511F40957E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12776"/>
              </p:ext>
            </p:extLst>
          </p:nvPr>
        </p:nvGraphicFramePr>
        <p:xfrm>
          <a:off x="123825" y="549711"/>
          <a:ext cx="8986337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569">
                  <a:extLst>
                    <a:ext uri="{9D8B030D-6E8A-4147-A177-3AD203B41FA5}">
                      <a16:colId xmlns="" xmlns:a16="http://schemas.microsoft.com/office/drawing/2014/main" val="3128956261"/>
                    </a:ext>
                  </a:extLst>
                </a:gridCol>
                <a:gridCol w="6847768">
                  <a:extLst>
                    <a:ext uri="{9D8B030D-6E8A-4147-A177-3AD203B41FA5}">
                      <a16:colId xmlns="" xmlns:a16="http://schemas.microsoft.com/office/drawing/2014/main" val="14070393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roles</a:t>
                      </a:r>
                      <a:r>
                        <a:rPr kumimoji="1" lang="ja-JP" altLang="en-US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en-GB" altLang="ja-JP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884448"/>
                  </a:ext>
                </a:extLst>
              </a:tr>
              <a:tr h="1196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civil </a:t>
                      </a:r>
                      <a:r>
                        <a:rPr kumimoji="1" lang="en-US" altLang="ja-JP" sz="1800" b="1" u="sng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</a:t>
                      </a:r>
                      <a:r>
                        <a:rPr kumimoji="1" lang="en-US" altLang="ja-JP" sz="1800" b="1" u="sng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800" b="1" u="sng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</a:t>
                      </a:r>
                      <a:endParaRPr kumimoji="1" lang="en-GB" altLang="ja-JP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Notification of births/ deaths in the health facilities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9558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vital statistics VS</a:t>
                      </a:r>
                      <a:endParaRPr kumimoji="1" lang="en-GB" altLang="ja-JP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ja-JP" altLang="en-US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-Reporting 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number and additional information related to births/ deaths in the health facilities (</a:t>
                      </a:r>
                      <a:r>
                        <a:rPr kumimoji="1" lang="en-GB" altLang="ja-JP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Place of birth/death, birth weight, cause of death, 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-Issue medical and health check-up certificate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-Attend</a:t>
                      </a:r>
                      <a:r>
                        <a:rPr kumimoji="1" lang="en-GB" altLang="ja-JP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any 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determined</a:t>
                      </a:r>
                      <a:r>
                        <a:rPr kumimoji="1" lang="en-GB" altLang="ja-JP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death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certify causes of death  </a:t>
                      </a:r>
                      <a:endParaRPr kumimoji="1" lang="en-GB" altLang="ja-JP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1582114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="" xmlns:a16="http://schemas.microsoft.com/office/drawing/2014/main" id="{D03AE9C7-5462-498A-91F3-FC803CAAC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797982"/>
              </p:ext>
            </p:extLst>
          </p:nvPr>
        </p:nvGraphicFramePr>
        <p:xfrm>
          <a:off x="133350" y="3012006"/>
          <a:ext cx="890587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06">
                  <a:extLst>
                    <a:ext uri="{9D8B030D-6E8A-4147-A177-3AD203B41FA5}">
                      <a16:colId xmlns="" xmlns:a16="http://schemas.microsoft.com/office/drawing/2014/main" val="1291252153"/>
                    </a:ext>
                  </a:extLst>
                </a:gridCol>
                <a:gridCol w="7991069">
                  <a:extLst>
                    <a:ext uri="{9D8B030D-6E8A-4147-A177-3AD203B41FA5}">
                      <a16:colId xmlns="" xmlns:a16="http://schemas.microsoft.com/office/drawing/2014/main" val="776502828"/>
                    </a:ext>
                  </a:extLst>
                </a:gridCol>
              </a:tblGrid>
              <a:tr h="3201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Possible roles</a:t>
                      </a:r>
                      <a:r>
                        <a:rPr kumimoji="1" lang="en-GB" altLang="ja-JP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0752754"/>
                  </a:ext>
                </a:extLst>
              </a:tr>
              <a:tr h="3246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Late registration during EPI/ MNCH services provision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606727"/>
                  </a:ext>
                </a:extLst>
              </a:tr>
              <a:tr h="2721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CR and VS</a:t>
                      </a:r>
                    </a:p>
                    <a:p>
                      <a:endParaRPr kumimoji="1" lang="ja-JP" altLang="en-US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Birth notification for 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new-borns 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delivered by SBA in the community and reporting the number and socio-demographic factors of those delivered by SBA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 and encouragement of civil registration during stay in the hospital or health education in the 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</a:t>
                      </a:r>
                    </a:p>
                    <a:p>
                      <a:pPr marL="0" indent="0">
                        <a:buNone/>
                      </a:pPr>
                      <a:r>
                        <a:rPr kumimoji="1" lang="en-US" altLang="ja-JP" sz="18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vital statistics</a:t>
                      </a:r>
                      <a:endParaRPr kumimoji="1" lang="en-GB" altLang="ja-JP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reporting the number and socio-demographic factors of birth and death in the community through VHV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identification of causes of maternal death by MDSR (Maternal Death Surveillance and Response)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⑥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cross-check the number registered with </a:t>
                      </a:r>
                      <a:r>
                        <a:rPr kumimoji="1" lang="en-GB" altLang="ja-JP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MoHA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GB" altLang="ja-JP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</a:t>
                      </a:r>
                      <a:r>
                        <a:rPr kumimoji="1" lang="en-GB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DHIS-2</a:t>
                      </a:r>
                      <a:endParaRPr kumimoji="1" lang="en-GB" altLang="ja-JP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8565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2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下矢印 64"/>
          <p:cNvSpPr/>
          <p:nvPr/>
        </p:nvSpPr>
        <p:spPr>
          <a:xfrm>
            <a:off x="2130192" y="2050233"/>
            <a:ext cx="378725" cy="259553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7" name="下矢印 56"/>
          <p:cNvSpPr/>
          <p:nvPr/>
        </p:nvSpPr>
        <p:spPr>
          <a:xfrm>
            <a:off x="3481700" y="1693269"/>
            <a:ext cx="378725" cy="132105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/>
              <a:t>person</a:t>
            </a:r>
          </a:p>
        </p:txBody>
      </p:sp>
      <p:sp>
        <p:nvSpPr>
          <p:cNvPr id="46" name="下矢印 45"/>
          <p:cNvSpPr/>
          <p:nvPr/>
        </p:nvSpPr>
        <p:spPr>
          <a:xfrm>
            <a:off x="1663889" y="2491559"/>
            <a:ext cx="378725" cy="214507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4" name="正方形/長方形 3"/>
          <p:cNvSpPr/>
          <p:nvPr/>
        </p:nvSpPr>
        <p:spPr>
          <a:xfrm>
            <a:off x="236274" y="871402"/>
            <a:ext cx="1873156" cy="3787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Birth in health </a:t>
            </a:r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facility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102818" y="878776"/>
            <a:ext cx="1873156" cy="37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Death in health facility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6296" y="5073223"/>
            <a:ext cx="2742489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Ministry of Health</a:t>
            </a:r>
          </a:p>
        </p:txBody>
      </p:sp>
      <p:sp>
        <p:nvSpPr>
          <p:cNvPr id="7" name="下矢印 6"/>
          <p:cNvSpPr/>
          <p:nvPr/>
        </p:nvSpPr>
        <p:spPr>
          <a:xfrm>
            <a:off x="147136" y="1609148"/>
            <a:ext cx="378725" cy="269248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number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86141" y="4307793"/>
            <a:ext cx="595841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DPIC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200756" y="5665186"/>
            <a:ext cx="2742489" cy="3787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Ministry of Home Affairs</a:t>
            </a:r>
          </a:p>
        </p:txBody>
      </p:sp>
      <p:sp>
        <p:nvSpPr>
          <p:cNvPr id="14" name="下矢印 13"/>
          <p:cNvSpPr/>
          <p:nvPr/>
        </p:nvSpPr>
        <p:spPr>
          <a:xfrm>
            <a:off x="8765275" y="1621456"/>
            <a:ext cx="378725" cy="2618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number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172129" y="871402"/>
            <a:ext cx="2250174" cy="3787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Birth outside health facility</a:t>
            </a:r>
          </a:p>
        </p:txBody>
      </p:sp>
      <p:sp>
        <p:nvSpPr>
          <p:cNvPr id="19" name="下矢印 18"/>
          <p:cNvSpPr/>
          <p:nvPr/>
        </p:nvSpPr>
        <p:spPr>
          <a:xfrm>
            <a:off x="3140500" y="3724470"/>
            <a:ext cx="378725" cy="191426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  <a:p>
            <a:pPr algn="ctr"/>
            <a:endParaRPr lang="en-GB" sz="1350" dirty="0"/>
          </a:p>
        </p:txBody>
      </p:sp>
      <p:sp>
        <p:nvSpPr>
          <p:cNvPr id="20" name="正方形/長方形 19"/>
          <p:cNvSpPr/>
          <p:nvPr/>
        </p:nvSpPr>
        <p:spPr>
          <a:xfrm>
            <a:off x="4802317" y="874313"/>
            <a:ext cx="2250174" cy="37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Death outside health facility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493842" y="1870692"/>
            <a:ext cx="1163083" cy="378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MDSR</a:t>
            </a:r>
          </a:p>
        </p:txBody>
      </p:sp>
      <p:sp>
        <p:nvSpPr>
          <p:cNvPr id="23" name="下矢印 22"/>
          <p:cNvSpPr/>
          <p:nvPr/>
        </p:nvSpPr>
        <p:spPr>
          <a:xfrm>
            <a:off x="6958657" y="2249417"/>
            <a:ext cx="374502" cy="240061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4" name="正方形/長方形 23"/>
          <p:cNvSpPr/>
          <p:nvPr/>
        </p:nvSpPr>
        <p:spPr>
          <a:xfrm>
            <a:off x="1630157" y="4664913"/>
            <a:ext cx="1004903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MCHC</a:t>
            </a:r>
          </a:p>
          <a:p>
            <a:pPr algn="ctr"/>
            <a:r>
              <a:rPr lang="en-GB" sz="1350" dirty="0"/>
              <a:t>NIP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458990" y="4259072"/>
            <a:ext cx="595841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DPIC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09273" y="2497984"/>
            <a:ext cx="1019049" cy="2533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GB" dirty="0"/>
              <a:t>HC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523538" y="3400173"/>
            <a:ext cx="996064" cy="3054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District</a:t>
            </a:r>
            <a:endParaRPr kumimoji="1" lang="en-GB" dirty="0"/>
          </a:p>
        </p:txBody>
      </p:sp>
      <p:sp>
        <p:nvSpPr>
          <p:cNvPr id="34" name="角丸四角形 33"/>
          <p:cNvSpPr/>
          <p:nvPr/>
        </p:nvSpPr>
        <p:spPr>
          <a:xfrm>
            <a:off x="511623" y="3766732"/>
            <a:ext cx="1019049" cy="2533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Province</a:t>
            </a:r>
            <a:endParaRPr kumimoji="1" lang="en-GB" dirty="0"/>
          </a:p>
        </p:txBody>
      </p:sp>
      <p:sp>
        <p:nvSpPr>
          <p:cNvPr id="38" name="正方形/長方形 37"/>
          <p:cNvSpPr/>
          <p:nvPr/>
        </p:nvSpPr>
        <p:spPr>
          <a:xfrm>
            <a:off x="1456478" y="2229499"/>
            <a:ext cx="1201349" cy="1961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EPI registration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571182" y="4447756"/>
            <a:ext cx="2060473" cy="41659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Ministry of Public Security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109185" y="1235191"/>
            <a:ext cx="9144000" cy="24921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b="1" u="sng" dirty="0">
                <a:latin typeface="Times New Roman" pitchFamily="18" charset="0"/>
                <a:cs typeface="Times New Roman" pitchFamily="18" charset="0"/>
              </a:rPr>
              <a:t>Family book</a:t>
            </a:r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 covers both births &amp; deaths, NO certification on births/ deaths is necessary for registration</a:t>
            </a:r>
          </a:p>
        </p:txBody>
      </p:sp>
      <p:sp>
        <p:nvSpPr>
          <p:cNvPr id="41" name="下矢印 40"/>
          <p:cNvSpPr/>
          <p:nvPr/>
        </p:nvSpPr>
        <p:spPr>
          <a:xfrm>
            <a:off x="4439292" y="1842552"/>
            <a:ext cx="378725" cy="269415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</p:txBody>
      </p:sp>
      <p:sp>
        <p:nvSpPr>
          <p:cNvPr id="42" name="正方形/長方形 41"/>
          <p:cNvSpPr/>
          <p:nvPr/>
        </p:nvSpPr>
        <p:spPr>
          <a:xfrm>
            <a:off x="4001897" y="2717196"/>
            <a:ext cx="1279392" cy="4165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Village chief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987" y="6190513"/>
            <a:ext cx="8975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GB" i="1" dirty="0">
                <a:latin typeface="Times New Roman" pitchFamily="18" charset="0"/>
                <a:cs typeface="Times New Roman" pitchFamily="18" charset="0"/>
              </a:rPr>
              <a:t>Registration in family book enables an issue of identification and receiving public services.</a:t>
            </a:r>
          </a:p>
          <a:p>
            <a:pPr algn="ctr"/>
            <a:r>
              <a:rPr kumimoji="1" lang="en-GB" i="1" dirty="0">
                <a:latin typeface="Times New Roman" pitchFamily="18" charset="0"/>
                <a:cs typeface="Times New Roman" pitchFamily="18" charset="0"/>
              </a:rPr>
              <a:t>Family book covers vital events such as birth, death, marriage, moving-in/out.  </a:t>
            </a:r>
          </a:p>
        </p:txBody>
      </p:sp>
      <p:sp>
        <p:nvSpPr>
          <p:cNvPr id="31" name="上下矢印 30"/>
          <p:cNvSpPr/>
          <p:nvPr/>
        </p:nvSpPr>
        <p:spPr>
          <a:xfrm>
            <a:off x="4459734" y="4924977"/>
            <a:ext cx="313584" cy="712913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 dirty="0"/>
          </a:p>
        </p:txBody>
      </p:sp>
      <p:sp>
        <p:nvSpPr>
          <p:cNvPr id="43" name="正方形/長方形 42"/>
          <p:cNvSpPr/>
          <p:nvPr/>
        </p:nvSpPr>
        <p:spPr>
          <a:xfrm>
            <a:off x="2713506" y="3264325"/>
            <a:ext cx="1163084" cy="5040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District office of MOHA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192244" y="4674352"/>
            <a:ext cx="720968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Statistic division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8342263" y="4652933"/>
            <a:ext cx="720968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Statistic division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6673352" y="4681605"/>
            <a:ext cx="1004903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MDSR secretariat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6366560" y="5086310"/>
            <a:ext cx="2742489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Ministry of Health</a:t>
            </a:r>
          </a:p>
        </p:txBody>
      </p:sp>
      <p:sp>
        <p:nvSpPr>
          <p:cNvPr id="28" name="円/楕円 27"/>
          <p:cNvSpPr/>
          <p:nvPr/>
        </p:nvSpPr>
        <p:spPr>
          <a:xfrm>
            <a:off x="419175" y="2833575"/>
            <a:ext cx="1222055" cy="47498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GB" dirty="0"/>
              <a:t>DHIS-2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935281" y="3260114"/>
            <a:ext cx="1407331" cy="4165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District Governor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3939384" y="3814856"/>
            <a:ext cx="1407331" cy="4165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Provincial Governor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7676636" y="2513904"/>
            <a:ext cx="1019049" cy="2533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GB" dirty="0"/>
              <a:t>HC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7690901" y="3416093"/>
            <a:ext cx="996064" cy="3054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District</a:t>
            </a:r>
            <a:endParaRPr kumimoji="1" lang="en-GB" dirty="0"/>
          </a:p>
        </p:txBody>
      </p:sp>
      <p:sp>
        <p:nvSpPr>
          <p:cNvPr id="55" name="角丸四角形 54"/>
          <p:cNvSpPr/>
          <p:nvPr/>
        </p:nvSpPr>
        <p:spPr>
          <a:xfrm>
            <a:off x="7678991" y="3796300"/>
            <a:ext cx="1019049" cy="2533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Province</a:t>
            </a:r>
            <a:endParaRPr kumimoji="1" lang="en-GB" dirty="0"/>
          </a:p>
        </p:txBody>
      </p:sp>
      <p:sp>
        <p:nvSpPr>
          <p:cNvPr id="56" name="円/楕円 55"/>
          <p:cNvSpPr/>
          <p:nvPr/>
        </p:nvSpPr>
        <p:spPr>
          <a:xfrm>
            <a:off x="7656924" y="2863143"/>
            <a:ext cx="1212775" cy="47498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GB" dirty="0"/>
              <a:t>DHIS-2</a:t>
            </a:r>
          </a:p>
        </p:txBody>
      </p:sp>
      <p:sp>
        <p:nvSpPr>
          <p:cNvPr id="58" name="下矢印 57"/>
          <p:cNvSpPr/>
          <p:nvPr/>
        </p:nvSpPr>
        <p:spPr>
          <a:xfrm rot="20620103">
            <a:off x="3848798" y="1600585"/>
            <a:ext cx="395204" cy="12759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person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145240" y="2542508"/>
            <a:ext cx="1069793" cy="307777"/>
          </a:xfrm>
          <a:prstGeom prst="wedgeRectCallout">
            <a:avLst>
              <a:gd name="adj1" fmla="val 10292"/>
              <a:gd name="adj2" fmla="val 1992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certification</a:t>
            </a:r>
            <a:endParaRPr kumimoji="1" lang="en-GB" dirty="0"/>
          </a:p>
        </p:txBody>
      </p:sp>
      <p:sp>
        <p:nvSpPr>
          <p:cNvPr id="61" name="下矢印 60"/>
          <p:cNvSpPr/>
          <p:nvPr/>
        </p:nvSpPr>
        <p:spPr>
          <a:xfrm>
            <a:off x="5694912" y="1777428"/>
            <a:ext cx="378725" cy="1321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person</a:t>
            </a:r>
          </a:p>
        </p:txBody>
      </p:sp>
      <p:sp>
        <p:nvSpPr>
          <p:cNvPr id="62" name="下矢印 61"/>
          <p:cNvSpPr/>
          <p:nvPr/>
        </p:nvSpPr>
        <p:spPr>
          <a:xfrm>
            <a:off x="5613024" y="3726742"/>
            <a:ext cx="378725" cy="1914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  <a:p>
            <a:pPr algn="ctr"/>
            <a:endParaRPr lang="en-GB" sz="1350" dirty="0"/>
          </a:p>
        </p:txBody>
      </p:sp>
      <p:sp>
        <p:nvSpPr>
          <p:cNvPr id="63" name="正方形/長方形 62"/>
          <p:cNvSpPr/>
          <p:nvPr/>
        </p:nvSpPr>
        <p:spPr>
          <a:xfrm>
            <a:off x="5431694" y="3266597"/>
            <a:ext cx="1163084" cy="5040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District office of MOHA</a:t>
            </a:r>
          </a:p>
        </p:txBody>
      </p:sp>
      <p:sp>
        <p:nvSpPr>
          <p:cNvPr id="64" name="下矢印 63"/>
          <p:cNvSpPr/>
          <p:nvPr/>
        </p:nvSpPr>
        <p:spPr>
          <a:xfrm rot="1469966">
            <a:off x="5282539" y="1644948"/>
            <a:ext cx="395204" cy="1275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person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6171" y="2023055"/>
            <a:ext cx="1120889" cy="319897"/>
          </a:xfrm>
          <a:prstGeom prst="wedgeRectCallout">
            <a:avLst>
              <a:gd name="adj1" fmla="val -131"/>
              <a:gd name="adj2" fmla="val 2040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confirmation</a:t>
            </a:r>
            <a:endParaRPr kumimoji="1" lang="en-GB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55500" y="2503836"/>
            <a:ext cx="1069793" cy="307777"/>
          </a:xfrm>
          <a:prstGeom prst="wedgeRectCallout">
            <a:avLst>
              <a:gd name="adj1" fmla="val -27980"/>
              <a:gd name="adj2" fmla="val 2302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certification</a:t>
            </a:r>
            <a:endParaRPr kumimoji="1" lang="en-GB" dirty="0"/>
          </a:p>
        </p:txBody>
      </p:sp>
      <p:sp>
        <p:nvSpPr>
          <p:cNvPr id="67" name="正方形/長方形 66"/>
          <p:cNvSpPr/>
          <p:nvPr/>
        </p:nvSpPr>
        <p:spPr>
          <a:xfrm>
            <a:off x="2589802" y="3798929"/>
            <a:ext cx="1279392" cy="5040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Province office of MOHA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5471762" y="3801201"/>
            <a:ext cx="1279392" cy="5040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Province office of MOHA</a:t>
            </a:r>
          </a:p>
        </p:txBody>
      </p:sp>
      <p:sp>
        <p:nvSpPr>
          <p:cNvPr id="69" name="右矢印 68"/>
          <p:cNvSpPr/>
          <p:nvPr/>
        </p:nvSpPr>
        <p:spPr>
          <a:xfrm>
            <a:off x="1494579" y="3809194"/>
            <a:ext cx="1176946" cy="187745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12" name="右矢印 11"/>
          <p:cNvSpPr/>
          <p:nvPr/>
        </p:nvSpPr>
        <p:spPr>
          <a:xfrm>
            <a:off x="1519603" y="3579167"/>
            <a:ext cx="1176946" cy="206519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70" name="右矢印 69"/>
          <p:cNvSpPr/>
          <p:nvPr/>
        </p:nvSpPr>
        <p:spPr>
          <a:xfrm rot="10800000">
            <a:off x="6627329" y="3811466"/>
            <a:ext cx="1069951" cy="18774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71" name="右矢印 70"/>
          <p:cNvSpPr/>
          <p:nvPr/>
        </p:nvSpPr>
        <p:spPr>
          <a:xfrm rot="10800000">
            <a:off x="6598855" y="3590826"/>
            <a:ext cx="1176946" cy="18774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618014" y="3271018"/>
            <a:ext cx="1058360" cy="307777"/>
          </a:xfrm>
          <a:prstGeom prst="wedgeRectCallout">
            <a:avLst>
              <a:gd name="adj1" fmla="val 62010"/>
              <a:gd name="adj2" fmla="val 1083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notification</a:t>
            </a:r>
            <a:endParaRPr kumimoji="1" lang="en-GB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1963188" y="1771667"/>
            <a:ext cx="1081104" cy="418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/>
              <a:t>Births assisted by SBA</a:t>
            </a: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19" y="3104970"/>
            <a:ext cx="463925" cy="463925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784" y="3148549"/>
            <a:ext cx="463925" cy="46392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019" y="3537710"/>
            <a:ext cx="401192" cy="401192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20" y="3567278"/>
            <a:ext cx="401192" cy="401192"/>
          </a:xfrm>
          <a:prstGeom prst="rect">
            <a:avLst/>
          </a:prstGeom>
        </p:spPr>
      </p:pic>
      <p:sp>
        <p:nvSpPr>
          <p:cNvPr id="74" name="正方形/長方形 73"/>
          <p:cNvSpPr/>
          <p:nvPr/>
        </p:nvSpPr>
        <p:spPr>
          <a:xfrm>
            <a:off x="2942401" y="1471321"/>
            <a:ext cx="492431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VHV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6220149" y="1473593"/>
            <a:ext cx="492431" cy="378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dirty="0"/>
              <a:t>VHV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079253" y="5589009"/>
            <a:ext cx="3029795" cy="646331"/>
          </a:xfrm>
          <a:prstGeom prst="wedgeRectCallout">
            <a:avLst>
              <a:gd name="adj1" fmla="val -95309"/>
              <a:gd name="adj2" fmla="val -1070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Pilot district site: </a:t>
            </a:r>
          </a:p>
          <a:p>
            <a:pPr algn="ctr"/>
            <a:r>
              <a:rPr kumimoji="1" lang="en-GB" sz="1200" dirty="0"/>
              <a:t>MOHA officers accompany MPS officers in village when registration happen. </a:t>
            </a:r>
            <a:endParaRPr kumimoji="1" lang="en-GB" dirty="0"/>
          </a:p>
        </p:txBody>
      </p:sp>
      <p:sp>
        <p:nvSpPr>
          <p:cNvPr id="81" name="タイトル 1"/>
          <p:cNvSpPr txBox="1">
            <a:spLocks/>
          </p:cNvSpPr>
          <p:nvPr/>
        </p:nvSpPr>
        <p:spPr>
          <a:xfrm>
            <a:off x="262033" y="56760"/>
            <a:ext cx="8675370" cy="618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Roles of </a:t>
            </a:r>
            <a:r>
              <a:rPr kumimoji="1"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Sectors </a:t>
            </a:r>
            <a:r>
              <a:rPr kumimoji="1"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CRVS in Lao PDR</a:t>
            </a:r>
            <a:endParaRPr kumimoji="1" lang="en-GB" sz="36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円/楕円 83"/>
          <p:cNvSpPr/>
          <p:nvPr/>
        </p:nvSpPr>
        <p:spPr>
          <a:xfrm>
            <a:off x="86296" y="807502"/>
            <a:ext cx="2085833" cy="4467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>
              <a:solidFill>
                <a:srgbClr val="FF0000"/>
              </a:solidFill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939776" y="823422"/>
            <a:ext cx="2085833" cy="4467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136" y="559280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</a:t>
            </a:r>
            <a:endParaRPr kumimoji="1" lang="en-GB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679283" y="547904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</a:t>
            </a:r>
            <a:endParaRPr kumimoji="1" lang="en-GB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132165" y="2158086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②</a:t>
            </a:r>
            <a:endParaRPr kumimoji="1" lang="en-GB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639291" y="1833081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③</a:t>
            </a:r>
            <a:endParaRPr kumimoji="1" lang="en-GB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2637858" y="1480512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④</a:t>
            </a:r>
            <a:endParaRPr kumimoji="1" lang="en-GB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551068" y="1876295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⑤</a:t>
            </a:r>
            <a:endParaRPr kumimoji="1" lang="en-GB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506400" y="2927178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⑥</a:t>
            </a:r>
            <a:endParaRPr kumimoji="1" lang="en-GB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60937" y="2929460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⑥</a:t>
            </a:r>
            <a:endParaRPr kumimoji="1" lang="en-GB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89617" y="1536346"/>
            <a:ext cx="1567764" cy="307777"/>
          </a:xfrm>
          <a:prstGeom prst="wedgeRectCallout">
            <a:avLst>
              <a:gd name="adj1" fmla="val -13718"/>
              <a:gd name="adj2" fmla="val 2457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notification</a:t>
            </a:r>
            <a:endParaRPr kumimoji="1" lang="en-GB" sz="1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697280" y="1525641"/>
            <a:ext cx="1136881" cy="307777"/>
          </a:xfrm>
          <a:prstGeom prst="wedgeRectCallout">
            <a:avLst>
              <a:gd name="adj1" fmla="val 5449"/>
              <a:gd name="adj2" fmla="val 26352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notification</a:t>
            </a:r>
            <a:endParaRPr kumimoji="1" lang="en-GB" sz="1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901960" y="1469136"/>
            <a:ext cx="272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④</a:t>
            </a:r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29349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E7782DFC-FEE1-47AE-BDDF-67A01729625A}"/>
              </a:ext>
            </a:extLst>
          </p:cNvPr>
          <p:cNvSpPr txBox="1"/>
          <p:nvPr/>
        </p:nvSpPr>
        <p:spPr>
          <a:xfrm>
            <a:off x="366841" y="302957"/>
            <a:ext cx="8446653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Targets </a:t>
            </a:r>
            <a:r>
              <a:rPr lang="en-US" altLang="ja-JP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Defined by </a:t>
            </a:r>
            <a:r>
              <a:rPr lang="en-US" altLang="ja-JP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80% of births 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and 60 % of deaths 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 a given year 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be registered;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 85% of deaths recorded by the health sector have a medically certified cause of death with ICD.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="" xmlns:a16="http://schemas.microsoft.com/office/drawing/2014/main" id="{6ADF0759-DD2A-4997-B48D-6C97E87ABB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8772654"/>
              </p:ext>
            </p:extLst>
          </p:nvPr>
        </p:nvGraphicFramePr>
        <p:xfrm>
          <a:off x="480472" y="2684233"/>
          <a:ext cx="8333022" cy="4173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BD6B9A85-4298-4070-A4D7-34CAFD261BE3}"/>
              </a:ext>
            </a:extLst>
          </p:cNvPr>
          <p:cNvSpPr/>
          <p:nvPr/>
        </p:nvSpPr>
        <p:spPr>
          <a:xfrm>
            <a:off x="480471" y="2518174"/>
            <a:ext cx="817775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Status: </a:t>
            </a:r>
            <a:endParaRPr lang="en-US" altLang="ja-JP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Birth  registration: Figure below                         Death registration: No data            </a:t>
            </a:r>
          </a:p>
        </p:txBody>
      </p:sp>
    </p:spTree>
    <p:extLst>
      <p:ext uri="{BB962C8B-B14F-4D97-AF65-F5344CB8AC3E}">
        <p14:creationId xmlns:p14="http://schemas.microsoft.com/office/powerpoint/2010/main" val="13901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="" xmlns:a16="http://schemas.microsoft.com/office/drawing/2014/main" id="{6FC2055B-BFB0-4C5C-A083-4E0BBE2AB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31402"/>
              </p:ext>
            </p:extLst>
          </p:nvPr>
        </p:nvGraphicFramePr>
        <p:xfrm>
          <a:off x="133350" y="785611"/>
          <a:ext cx="8839199" cy="5854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647">
                  <a:extLst>
                    <a:ext uri="{9D8B030D-6E8A-4147-A177-3AD203B41FA5}">
                      <a16:colId xmlns="" xmlns:a16="http://schemas.microsoft.com/office/drawing/2014/main" val="648232378"/>
                    </a:ext>
                  </a:extLst>
                </a:gridCol>
                <a:gridCol w="5667552">
                  <a:extLst>
                    <a:ext uri="{9D8B030D-6E8A-4147-A177-3AD203B41FA5}">
                      <a16:colId xmlns="" xmlns:a16="http://schemas.microsoft.com/office/drawing/2014/main" val="3622605210"/>
                    </a:ext>
                  </a:extLst>
                </a:gridCol>
              </a:tblGrid>
              <a:tr h="5514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2800" b="1" u="non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Progress</a:t>
                      </a:r>
                      <a:endParaRPr kumimoji="1" lang="en-GB" altLang="ja-JP" sz="2800" b="1" u="non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2800" b="1" u="non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Challenges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1605193"/>
                  </a:ext>
                </a:extLst>
              </a:tr>
              <a:tr h="521832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Regulations and guidelines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have been</a:t>
                      </a:r>
                      <a:r>
                        <a:rPr kumimoji="1" lang="en-GB" altLang="ja-JP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published, distributed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and staff training in different</a:t>
                      </a:r>
                      <a:r>
                        <a:rPr kumimoji="1" lang="en-GB" altLang="ja-JP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levels of health facilities.</a:t>
                      </a:r>
                      <a:endParaRPr kumimoji="1" lang="en-GB" altLang="ja-JP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ealth Information S</a:t>
                      </a: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ystem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can provide number of births with</a:t>
                      </a:r>
                      <a:r>
                        <a:rPr kumimoji="1" lang="en-GB" altLang="ja-JP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regular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report. </a:t>
                      </a:r>
                      <a:endParaRPr kumimoji="1" lang="en-GB" altLang="ja-JP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altLang="ja-JP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 level obtain </a:t>
                      </a:r>
                      <a:r>
                        <a:rPr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birth and death information from communities through Village Health </a:t>
                      </a:r>
                      <a:r>
                        <a:rPr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Volunteers.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on Free Delivery and Under 5 Treatment </a:t>
                      </a:r>
                      <a:r>
                        <a:rPr kumimoji="1" lang="en-GB" altLang="ja-JP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 be </a:t>
                      </a:r>
                      <a:r>
                        <a:rPr kumimoji="1" lang="en-GB" altLang="ja-JP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contributed as</a:t>
                      </a:r>
                      <a:r>
                        <a:rPr kumimoji="1" lang="en-GB" altLang="ja-JP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increased facility births and services</a:t>
                      </a:r>
                      <a:r>
                        <a:rPr kumimoji="1" lang="en-GB" altLang="ja-JP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Government</a:t>
                      </a:r>
                      <a:r>
                        <a:rPr kumimoji="1" lang="en-GB" altLang="ja-JP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budget </a:t>
                      </a:r>
                      <a:r>
                        <a:rPr kumimoji="1" lang="en-GB" altLang="ja-JP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support for guidelines printing and training.</a:t>
                      </a:r>
                      <a:endParaRPr kumimoji="1" lang="ja-JP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ICD-10 is not </a:t>
                      </a: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used 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in provincial hospitals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yet only some 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central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hospitals.</a:t>
                      </a:r>
                      <a:endParaRPr kumimoji="1" lang="en-GB" altLang="ja-JP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Quality of causes of </a:t>
                      </a: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death, 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is the issue (not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standardized in hospitals, causes 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of death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are not diagnosis or analysed, 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MD not available in health centres for diagnosis,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Under 5 deaths not being</a:t>
                      </a:r>
                      <a:r>
                        <a:rPr kumimoji="1" lang="en-GB" altLang="ja-JP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reviewed).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Birth/death notification forms,</a:t>
                      </a:r>
                      <a:r>
                        <a:rPr kumimoji="1" lang="en-GB" altLang="ja-JP" sz="1800" b="1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hortage of the forms and/or different types of formats are still used, forms often not provided to the family (in case of births /deaths) due to various reasons (no request/demand from family, taking time to complete the form), the forms not used in private health facilities yet.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entry to DHIS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 some districts and HC are not correct, not complete and not\delay reporting.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Coordination and collaboration </a:t>
                      </a:r>
                      <a:r>
                        <a:rPr kumimoji="1" lang="en-GB" altLang="ja-JP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between relevant sections appears t</a:t>
                      </a:r>
                      <a:r>
                        <a:rPr kumimoji="1" lang="en-GB" altLang="ja-JP" sz="1800" b="1" dirty="0">
                          <a:latin typeface="Times New Roman" pitchFamily="18" charset="0"/>
                          <a:cs typeface="Times New Roman" pitchFamily="18" charset="0"/>
                        </a:rPr>
                        <a:t>o 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be irregular </a:t>
                      </a:r>
                      <a:r>
                        <a:rPr kumimoji="1" lang="en-GB" altLang="ja-JP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such Provincial Civil Management Committee maybe</a:t>
                      </a:r>
                      <a:r>
                        <a:rPr kumimoji="1" lang="en-GB" altLang="ja-JP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not functioning.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Limitation </a:t>
                      </a:r>
                      <a:r>
                        <a:rPr kumimoji="1" lang="en-GB" altLang="ja-JP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 technical</a:t>
                      </a:r>
                      <a:r>
                        <a:rPr kumimoji="1" lang="en-GB" altLang="ja-JP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capacity and b</a:t>
                      </a:r>
                      <a:r>
                        <a:rPr kumimoji="1" lang="en-GB" altLang="ja-JP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udget support. </a:t>
                      </a:r>
                      <a:endParaRPr kumimoji="1" lang="en-GB" altLang="ja-JP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643249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39687"/>
            <a:ext cx="8229600" cy="715962"/>
          </a:xfrm>
        </p:spPr>
        <p:txBody>
          <a:bodyPr>
            <a:no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 &amp; Challenges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6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71" y="154373"/>
            <a:ext cx="8385985" cy="736721"/>
          </a:xfrm>
        </p:spPr>
        <p:txBody>
          <a:bodyPr>
            <a:noAutofit/>
          </a:bodyPr>
          <a:lstStyle/>
          <a:p>
            <a:pPr algn="ctr"/>
            <a:r>
              <a:rPr kumimoji="1"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Requirement &amp; Request</a:t>
            </a:r>
            <a:endParaRPr kumimoji="1"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3397" y="1016006"/>
            <a:ext cx="8612478" cy="5737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ja-JP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GB" altLang="ja-JP" sz="3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achieve CRVS 2025 </a:t>
            </a:r>
            <a:r>
              <a:rPr lang="en-GB" altLang="ja-JP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targets</a:t>
            </a:r>
            <a:r>
              <a:rPr lang="en-GB" altLang="ja-JP" sz="3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GB" altLang="ja-JP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Measures </a:t>
            </a:r>
            <a:r>
              <a:rPr lang="en-GB" altLang="ja-JP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eliminate missed opportunities should be taken by connecting either the births at health facilities with DHIS2 in the public sector (half of births) or those registered </a:t>
            </a:r>
            <a:r>
              <a:rPr lang="en-GB" altLang="ja-JP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GB" altLang="ja-JP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MoPS</a:t>
            </a:r>
            <a:r>
              <a:rPr lang="en-GB" altLang="ja-JP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(75</a:t>
            </a:r>
            <a:r>
              <a:rPr lang="en-GB" altLang="ja-JP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% by 5-years-old) to the birth registration by </a:t>
            </a:r>
            <a:r>
              <a:rPr lang="en-GB" altLang="ja-JP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MoHA</a:t>
            </a:r>
            <a:r>
              <a:rPr lang="en-GB" altLang="ja-JP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ja-JP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(33</a:t>
            </a:r>
            <a:r>
              <a:rPr lang="en-GB" altLang="ja-JP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% by 5-years-old in 2015</a:t>
            </a:r>
            <a:r>
              <a:rPr lang="en-GB" altLang="ja-JP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457200" indent="-457200">
              <a:buAutoNum type="arabicPeriod"/>
            </a:pPr>
            <a:r>
              <a:rPr lang="en-GB" altLang="ja-JP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Significant </a:t>
            </a:r>
            <a:r>
              <a:rPr lang="en-GB" altLang="ja-JP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investment and effort are </a:t>
            </a:r>
            <a:r>
              <a:rPr lang="en-GB" altLang="ja-JP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seriously necessary </a:t>
            </a:r>
            <a:r>
              <a:rPr lang="en-GB" altLang="ja-JP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standardize diagnosis and causes of deaths </a:t>
            </a:r>
            <a:r>
              <a:rPr lang="en-GB" altLang="ja-JP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by using ICD;</a:t>
            </a:r>
          </a:p>
          <a:p>
            <a:pPr marL="457200" indent="-457200">
              <a:buAutoNum type="arabicPeriod"/>
            </a:pPr>
            <a:r>
              <a:rPr lang="en-US" altLang="ja-JP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Regular report should be published and assessment could </a:t>
            </a:r>
            <a:r>
              <a:rPr lang="en-US" altLang="ja-JP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 </a:t>
            </a:r>
            <a:r>
              <a:rPr lang="en-US" altLang="ja-JP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conducted </a:t>
            </a:r>
            <a:r>
              <a:rPr lang="en-US" altLang="ja-JP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altLang="ja-JP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improving quality of both health services and CRVS.</a:t>
            </a:r>
          </a:p>
          <a:p>
            <a:pPr marL="457200" indent="-457200">
              <a:buAutoNum type="arabicPeriod"/>
            </a:pP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Issue the ID would be the first basic step toward this CRVS achievement and it will be also useful for others activities and business.</a:t>
            </a:r>
          </a:p>
          <a:p>
            <a:pPr marL="457200" indent="-457200">
              <a:buAutoNum type="arabicPeriod"/>
            </a:pPr>
            <a:r>
              <a:rPr lang="en-US" altLang="ja-JP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Continue our coordination, cooperation, collaboration and commitment by any project support or TA for each sector.   </a:t>
            </a:r>
            <a:endParaRPr kumimoji="1" lang="en-GB" altLang="ja-JP" sz="2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kumimoji="1" lang="en-GB" altLang="ja-JP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 descr="https://exposure.imgix.net/production/photos/gfuhk4cdk1z22k6zsd8udte29yu1y71fwxdk/original.jpg?fm=pjpg&amp;auto=format&amp;q=95&amp;fm=jpg&amp;w=1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23"/>
          <a:stretch>
            <a:fillRect/>
          </a:stretch>
        </p:blipFill>
        <p:spPr bwMode="auto">
          <a:xfrm>
            <a:off x="50800" y="2708275"/>
            <a:ext cx="9093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5" name="TextBox 1"/>
          <p:cNvSpPr txBox="1">
            <a:spLocks noChangeArrowheads="1"/>
          </p:cNvSpPr>
          <p:nvPr/>
        </p:nvSpPr>
        <p:spPr bwMode="auto">
          <a:xfrm>
            <a:off x="0" y="5240338"/>
            <a:ext cx="9164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1pPr>
            <a:lvl2pPr>
              <a:defRPr sz="24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3pPr>
            <a:lvl4pPr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5pPr>
            <a:lvl6pPr marL="2514600" indent="-228600"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6pPr>
            <a:lvl7pPr marL="2971800" indent="-228600"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7pPr>
            <a:lvl8pPr marL="3429000" indent="-228600"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8pPr>
            <a:lvl9pPr marL="3886200" indent="-228600">
              <a:defRPr sz="200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defRPr>
            </a:lvl9pPr>
          </a:lstStyle>
          <a:p>
            <a:pPr algn="ctr">
              <a:defRPr/>
            </a:pP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</a:rPr>
              <a:t>“Sustainability needs a long 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</a:rPr>
              <a:t>life 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</a:rPr>
              <a:t>and it could not be done without being healthy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  <a:cs typeface="DokChampa" pitchFamily="34" charset="-34"/>
              </a:rPr>
              <a:t>”</a:t>
            </a:r>
            <a:endParaRPr lang="lo-LA" sz="2000" b="1" i="1" dirty="0" smtClean="0">
              <a:solidFill>
                <a:schemeClr val="tx2"/>
              </a:solidFill>
              <a:latin typeface="Times New Roman" pitchFamily="18" charset="0"/>
              <a:cs typeface="DokChampa" pitchFamily="34" charset="-34"/>
            </a:endParaRPr>
          </a:p>
        </p:txBody>
      </p:sp>
      <p:pic>
        <p:nvPicPr>
          <p:cNvPr id="130052" name="Picture 3" descr="The under-five mortality rate has declined by 59% between 1990 and 2015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60350"/>
            <a:ext cx="50419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1">
            <a:extLst>
              <a:ext uri="{FF2B5EF4-FFF2-40B4-BE49-F238E27FC236}">
                <a16:creationId xmlns="" xmlns:a16="http://schemas.microsoft.com/office/drawing/2014/main" id="{27638D2D-0385-4F90-B10C-8DF214233BB8}"/>
              </a:ext>
            </a:extLst>
          </p:cNvPr>
          <p:cNvSpPr/>
          <p:nvPr/>
        </p:nvSpPr>
        <p:spPr>
          <a:xfrm>
            <a:off x="171450" y="5885534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dirty="0">
                <a:latin typeface="Snap ITC" panose="04040A07060A02020202" pitchFamily="82" charset="0"/>
                <a:cs typeface="Times New Roman" pitchFamily="18" charset="0"/>
              </a:rPr>
              <a:t>Thank you for </a:t>
            </a:r>
            <a:r>
              <a:rPr lang="en-US" altLang="ja-JP" sz="3600" dirty="0" smtClean="0">
                <a:latin typeface="Snap ITC" panose="04040A07060A02020202" pitchFamily="82" charset="0"/>
                <a:cs typeface="Times New Roman" pitchFamily="18" charset="0"/>
              </a:rPr>
              <a:t>your attention </a:t>
            </a:r>
            <a:r>
              <a:rPr lang="en-US" altLang="ja-JP" sz="3600" dirty="0" smtClean="0">
                <a:latin typeface="Snap ITC" panose="04040A07060A02020202" pitchFamily="82" charset="0"/>
                <a:cs typeface="Times New Roman" pitchFamily="18" charset="0"/>
                <a:sym typeface="Wingdings" pitchFamily="2" charset="2"/>
              </a:rPr>
              <a:t></a:t>
            </a:r>
            <a:endParaRPr lang="en-US" altLang="ja-JP" sz="3600" dirty="0">
              <a:latin typeface="Snap ITC" panose="04040A07060A02020202" pitchFamily="8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9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1170</Words>
  <Application>Microsoft Office PowerPoint</Application>
  <PresentationFormat>On-screen Show (4:3)</PresentationFormat>
  <Paragraphs>158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Birth &amp; Death Notification System and How the Health Sector Contribution on CRVS in Lao PDR </vt:lpstr>
      <vt:lpstr>MOH’s Functions Based on CRVS Strategy </vt:lpstr>
      <vt:lpstr>PowerPoint Presentation</vt:lpstr>
      <vt:lpstr>PowerPoint Presentation</vt:lpstr>
      <vt:lpstr>PowerPoint Presentation</vt:lpstr>
      <vt:lpstr>Progress &amp; Challenges</vt:lpstr>
      <vt:lpstr>Requirement &amp; Request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system in Lao PDR</dc:title>
  <dc:creator>Tomomi Kitamura</dc:creator>
  <cp:lastModifiedBy>DR</cp:lastModifiedBy>
  <cp:revision>341</cp:revision>
  <cp:lastPrinted>2017-11-11T07:29:12Z</cp:lastPrinted>
  <dcterms:created xsi:type="dcterms:W3CDTF">2017-03-03T10:25:57Z</dcterms:created>
  <dcterms:modified xsi:type="dcterms:W3CDTF">2017-11-14T03:30:20Z</dcterms:modified>
</cp:coreProperties>
</file>